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3" r:id="rId5"/>
    <p:sldId id="266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6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45FF-0EEB-471D-B5B9-B043B39013A4}" type="datetimeFigureOut">
              <a:rPr lang="pl-PL" smtClean="0"/>
              <a:pPr/>
              <a:t>19.12.2017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46D4-D2E9-4BFC-93DC-03A3C41271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Polacy na europejskich rynkach pracy –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r>
              <a:rPr lang="pl-PL" dirty="0" smtClean="0"/>
              <a:t> Holandia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 Obywatele obcych krajów w Holandii 2016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a</a:t>
            </a:r>
            <a:r>
              <a:rPr lang="pl-PL" sz="2400" dirty="0"/>
              <a:t>. Surinamczycy 249 tys.</a:t>
            </a:r>
          </a:p>
          <a:p>
            <a:r>
              <a:rPr lang="pl-PL" sz="2400" dirty="0"/>
              <a:t>b. </a:t>
            </a:r>
            <a:r>
              <a:rPr lang="pl-PL" sz="2400" dirty="0" err="1"/>
              <a:t>Antiliańczycy</a:t>
            </a:r>
            <a:r>
              <a:rPr lang="pl-PL" sz="2400" dirty="0"/>
              <a:t> 151 tys.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c. Polacy  - 150 tys./300 tys.</a:t>
            </a:r>
          </a:p>
          <a:p>
            <a:r>
              <a:rPr lang="pl-PL" sz="2400" dirty="0"/>
              <a:t>d. Turcy 75 tys.</a:t>
            </a:r>
          </a:p>
          <a:p>
            <a:r>
              <a:rPr lang="pl-PL" sz="2400" dirty="0"/>
              <a:t>e. Niemcy 72 tys.</a:t>
            </a:r>
          </a:p>
          <a:p>
            <a:r>
              <a:rPr lang="pl-PL" sz="2400" dirty="0"/>
              <a:t>f. Brytyjczycy 44 tys.</a:t>
            </a:r>
          </a:p>
          <a:p>
            <a:r>
              <a:rPr lang="pl-PL" sz="2400" dirty="0"/>
              <a:t>g. Marokańczycy 42 tys.</a:t>
            </a:r>
          </a:p>
          <a:p>
            <a:r>
              <a:rPr lang="pl-PL" sz="2400" dirty="0"/>
              <a:t>h. Włosi 30 tys.</a:t>
            </a:r>
          </a:p>
          <a:p>
            <a:r>
              <a:rPr lang="pl-PL" sz="2400" dirty="0"/>
              <a:t>i. Belgowie 31 tys.</a:t>
            </a:r>
          </a:p>
          <a:p>
            <a:r>
              <a:rPr lang="pl-PL" sz="2400" dirty="0"/>
              <a:t> j. Hiszpanie 27 tys.</a:t>
            </a:r>
          </a:p>
          <a:p>
            <a:r>
              <a:rPr lang="pl-PL" sz="2400" dirty="0"/>
              <a:t> k. Amerykanie 17 tys.</a:t>
            </a:r>
          </a:p>
          <a:p>
            <a:r>
              <a:rPr lang="pl-PL" sz="2400" dirty="0"/>
              <a:t> l. Ex-Jugosłowianie 10 </a:t>
            </a:r>
            <a:r>
              <a:rPr lang="pl-PL" sz="2400" dirty="0" err="1"/>
              <a:t>tys</a:t>
            </a:r>
            <a:endParaRPr lang="pl-PL" sz="2400" dirty="0"/>
          </a:p>
          <a:p>
            <a:endParaRPr lang="pl-PL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Polacy w Holandii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72080"/>
            <a:ext cx="6408712" cy="57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17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Podział </a:t>
            </a:r>
            <a:r>
              <a:rPr lang="pl-PL" dirty="0"/>
              <a:t>polskiej migracji: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</a:t>
            </a:r>
            <a:r>
              <a:rPr lang="pl-PL" dirty="0"/>
              <a:t>.	Polonia Limburska</a:t>
            </a:r>
          </a:p>
          <a:p>
            <a:pPr algn="just"/>
            <a:r>
              <a:rPr lang="pl-PL" dirty="0"/>
              <a:t>b.	Polscy wyzwoliciele</a:t>
            </a:r>
          </a:p>
          <a:p>
            <a:pPr algn="just"/>
            <a:r>
              <a:rPr lang="pl-PL" dirty="0"/>
              <a:t>c.	Migracja solidarnościowa</a:t>
            </a:r>
          </a:p>
          <a:p>
            <a:pPr algn="just"/>
            <a:r>
              <a:rPr lang="pl-PL" dirty="0"/>
              <a:t>d.	Migracje poakcesyjne:</a:t>
            </a:r>
          </a:p>
          <a:p>
            <a:pPr algn="just"/>
            <a:r>
              <a:rPr lang="pl-PL" dirty="0"/>
              <a:t>- pracownicy tymczasowi</a:t>
            </a:r>
          </a:p>
          <a:p>
            <a:pPr algn="just"/>
            <a:r>
              <a:rPr lang="pl-PL" dirty="0"/>
              <a:t>- druga generacja</a:t>
            </a:r>
          </a:p>
          <a:p>
            <a:pPr algn="just"/>
            <a:r>
              <a:rPr lang="pl-PL" dirty="0"/>
              <a:t>- polska narzeczona</a:t>
            </a:r>
          </a:p>
          <a:p>
            <a:pPr algn="just"/>
            <a:r>
              <a:rPr lang="pl-PL" dirty="0" smtClean="0"/>
              <a:t>-budowlańcy - </a:t>
            </a:r>
            <a:r>
              <a:rPr lang="pl-PL" dirty="0"/>
              <a:t>Jednoosobowy Podmiot </a:t>
            </a:r>
            <a:r>
              <a:rPr lang="pl-PL" dirty="0" smtClean="0"/>
              <a:t>Gospodarczy</a:t>
            </a:r>
          </a:p>
          <a:p>
            <a:pPr algn="just"/>
            <a:r>
              <a:rPr lang="pl-PL" dirty="0" smtClean="0"/>
              <a:t>- </a:t>
            </a:r>
            <a:r>
              <a:rPr lang="pl-PL" dirty="0"/>
              <a:t>koordynatorzy</a:t>
            </a:r>
          </a:p>
          <a:p>
            <a:pPr algn="just"/>
            <a:r>
              <a:rPr lang="pl-PL" dirty="0"/>
              <a:t>- profesjonaliści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Polacy w Królestwie Niderlandów</a:t>
            </a:r>
            <a:endParaRPr lang="pl-PL" dirty="0"/>
          </a:p>
        </p:txBody>
      </p:sp>
      <p:pic>
        <p:nvPicPr>
          <p:cNvPr id="4" name="Symbol zastępczy zawartości 3" descr="Struktura społeczna Polaków w Holandi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056784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16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Udział Polaków w </a:t>
            </a:r>
            <a:r>
              <a:rPr lang="pl-PL" dirty="0"/>
              <a:t>holenderskiej </a:t>
            </a:r>
            <a:r>
              <a:rPr lang="pl-PL" dirty="0" smtClean="0"/>
              <a:t>gospodarce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Raport </a:t>
            </a:r>
            <a:r>
              <a:rPr lang="pl-PL" dirty="0"/>
              <a:t>ze spotkania XI 2011 – ING, </a:t>
            </a:r>
            <a:r>
              <a:rPr lang="pl-PL" dirty="0" err="1"/>
              <a:t>Rabobank</a:t>
            </a:r>
            <a:r>
              <a:rPr lang="pl-PL" dirty="0"/>
              <a:t>, Tempo Team – 1,8 mld euro wzrost PKB o 0,3%, 1,2 mld zasilenie budżetu przez pobyt (podatki, zakupy)</a:t>
            </a:r>
          </a:p>
          <a:p>
            <a:r>
              <a:rPr lang="pl-PL" dirty="0"/>
              <a:t>a. rola agencji pośrednictwa pracy; 12 </a:t>
            </a:r>
            <a:r>
              <a:rPr lang="pl-PL" dirty="0" err="1"/>
              <a:t>tys</a:t>
            </a:r>
            <a:r>
              <a:rPr lang="pl-PL" dirty="0"/>
              <a:t>, dziś 20 tys.; oszustwa</a:t>
            </a:r>
          </a:p>
          <a:p>
            <a:r>
              <a:rPr lang="pl-PL" dirty="0"/>
              <a:t>b. rynek pracy regulowany układami zbiorowymi podpisywanymi dla różnych branż, jest ich ponad 700.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Raport </a:t>
            </a:r>
            <a:r>
              <a:rPr lang="pl-PL" dirty="0"/>
              <a:t>roczny Integracja 2016 (lata 2013-2015)</a:t>
            </a:r>
          </a:p>
          <a:p>
            <a:r>
              <a:rPr lang="pl-PL" dirty="0"/>
              <a:t>a. 150 000 zarejestrowanych Polaków – co daje </a:t>
            </a:r>
            <a:r>
              <a:rPr lang="pl-PL" dirty="0" smtClean="0"/>
              <a:t>rejestracja. </a:t>
            </a:r>
            <a:r>
              <a:rPr lang="pl-PL" dirty="0"/>
              <a:t>Co po </a:t>
            </a:r>
            <a:r>
              <a:rPr lang="pl-PL" dirty="0" err="1"/>
              <a:t>Brexicie</a:t>
            </a:r>
            <a:r>
              <a:rPr lang="pl-PL" dirty="0"/>
              <a:t>? </a:t>
            </a:r>
            <a:endParaRPr lang="pl-PL" dirty="0" smtClean="0"/>
          </a:p>
          <a:p>
            <a:r>
              <a:rPr lang="pl-PL" dirty="0" smtClean="0"/>
              <a:t>b</a:t>
            </a:r>
            <a:r>
              <a:rPr lang="pl-PL" dirty="0"/>
              <a:t>. spośród zarejestrowanych pracę ma 71%, spośród 300 000 więcej.</a:t>
            </a:r>
          </a:p>
          <a:p>
            <a:r>
              <a:rPr lang="pl-PL" dirty="0"/>
              <a:t>c. zarobki </a:t>
            </a:r>
            <a:r>
              <a:rPr lang="pl-PL" dirty="0" smtClean="0"/>
              <a:t>roczne oscylują </a:t>
            </a:r>
            <a:r>
              <a:rPr lang="pl-PL" dirty="0"/>
              <a:t>wokół 20 tys. euro netto, średnie holenderskie o 6 tys. wyższe.</a:t>
            </a:r>
          </a:p>
          <a:p>
            <a:r>
              <a:rPr lang="pl-PL" dirty="0"/>
              <a:t>d. 25% ma wykształcenie wyższe, 72 % wykształcenie zawodowe pozwalające na udział w rynku pracy.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Raport o sytuacji polskich, bułgarskich i rumuńskich dzieci w Holandii, wrzesień 2014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a. przeprowadzki rodzą zaniedbania edukacyjne – język, brak dyplomów i świadectw końcowych</a:t>
            </a:r>
          </a:p>
          <a:p>
            <a:pPr algn="just"/>
            <a:r>
              <a:rPr lang="pl-PL" dirty="0"/>
              <a:t>b. problemy nastolatków – w tym klasy wyrównawcze</a:t>
            </a:r>
          </a:p>
          <a:p>
            <a:pPr algn="just"/>
            <a:r>
              <a:rPr lang="pl-PL" dirty="0"/>
              <a:t>c. brak wiedzy o sobie i zaufania urzędów i rodziców</a:t>
            </a:r>
          </a:p>
          <a:p>
            <a:pPr algn="just"/>
            <a:r>
              <a:rPr lang="pl-PL" dirty="0"/>
              <a:t>d. złe warunki mieszkaniowe - kampingi</a:t>
            </a:r>
          </a:p>
          <a:p>
            <a:pPr algn="just"/>
            <a:r>
              <a:rPr lang="pl-PL" dirty="0"/>
              <a:t>e. problemy językowe – zachwianie autorytetu rodziców</a:t>
            </a:r>
          </a:p>
          <a:p>
            <a:pPr algn="just"/>
            <a:r>
              <a:rPr lang="pl-PL" dirty="0"/>
              <a:t>f. brak wsparcia edukacyjnego dla szkół – bo rodzice dobrze wykształceni; dyrektywa 486/1977</a:t>
            </a:r>
          </a:p>
          <a:p>
            <a:pPr algn="just"/>
            <a:r>
              <a:rPr lang="pl-PL" dirty="0"/>
              <a:t>g. stan zdrowia – otyłość, próchnica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3200" dirty="0" err="1" smtClean="0"/>
              <a:t>Geert</a:t>
            </a:r>
            <a:r>
              <a:rPr lang="pl-PL" sz="3200" dirty="0" smtClean="0"/>
              <a:t> </a:t>
            </a:r>
            <a:r>
              <a:rPr lang="pl-PL" sz="3200" dirty="0" err="1" smtClean="0"/>
              <a:t>Wilders</a:t>
            </a:r>
            <a:r>
              <a:rPr lang="pl-PL" sz="3200" dirty="0" smtClean="0"/>
              <a:t> i Polacy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Lider </a:t>
            </a:r>
            <a:r>
              <a:rPr lang="pl-PL" dirty="0"/>
              <a:t>holenderskiej Partii Wolności </a:t>
            </a:r>
            <a:r>
              <a:rPr lang="pl-PL" dirty="0" err="1"/>
              <a:t>Geert</a:t>
            </a:r>
            <a:r>
              <a:rPr lang="pl-PL" dirty="0"/>
              <a:t> </a:t>
            </a:r>
            <a:r>
              <a:rPr lang="pl-PL" dirty="0" err="1"/>
              <a:t>Wilders</a:t>
            </a:r>
            <a:r>
              <a:rPr lang="pl-PL" dirty="0"/>
              <a:t> przedstawił raport, w którym podsumował działanie portalu do składania skarg na imigrantów.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Wpłynęło ich 175 </a:t>
            </a:r>
            <a:r>
              <a:rPr lang="pl-PL" dirty="0" err="1"/>
              <a:t>tys</a:t>
            </a:r>
            <a:r>
              <a:rPr lang="pl-PL" dirty="0"/>
              <a:t>, ale przeważająca większość nie nadawała się do użycia, bo był to spam albo skargi na twórców strony.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Wilders</a:t>
            </a:r>
            <a:r>
              <a:rPr lang="pl-PL" dirty="0"/>
              <a:t> poinformował, że aż 40 tysięcy nadesłanych informacji dotyczyło złego </a:t>
            </a:r>
            <a:r>
              <a:rPr lang="pl-PL" dirty="0" smtClean="0"/>
              <a:t>zachowania</a:t>
            </a:r>
            <a:r>
              <a:rPr lang="pl-PL" dirty="0"/>
              <a:t>...Polaków.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Większość, bo 60 proc. skarg na Polaków, dotyczyła ich złego zachowania, w tym pijaństwa, hałasowania czy niepoprawnego parkowania. Pozostałe dotyczyły także kradzieży, włamań, czy aktów wandalizmu.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Polityk zaznaczył, że ma zamiar przekazać rządowi część zebranych na portalu skarg. Mimo to jego zgłoszenia nie zostały przyjęte z akceptacją. Odrzucił je nawet jeden z jego byłych kolegów z partii.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Mimo to wnioski, jakie wyciągnął kontrowersyjny polityk, są cytowane przez wszystkie media holenderskie. Telewizja </a:t>
            </a:r>
            <a:r>
              <a:rPr lang="pl-PL" dirty="0" err="1"/>
              <a:t>PowNed</a:t>
            </a:r>
            <a:r>
              <a:rPr lang="pl-PL" dirty="0"/>
              <a:t> zatytułowała swój artykuł: "Pijany Polak zabiera waszą pracę".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0956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88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495</Words>
  <Application>Microsoft Office PowerPoint</Application>
  <PresentationFormat>Pokaz na ekranie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Polacy na europejskich rynkach pracy – case study Holandia</vt:lpstr>
      <vt:lpstr> Obywatele obcych krajów w Holandii 2016</vt:lpstr>
      <vt:lpstr>Polacy w Holandii</vt:lpstr>
      <vt:lpstr> Podział polskiej migracji: </vt:lpstr>
      <vt:lpstr>Polacy w Królestwie Niderlandów</vt:lpstr>
      <vt:lpstr>Udział Polaków w holenderskiej gospodarce</vt:lpstr>
      <vt:lpstr>Raport o sytuacji polskich, bułgarskich i rumuńskich dzieci w Holandii, wrzesień 2014</vt:lpstr>
      <vt:lpstr>Geert Wilders i Polacy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Koncepcje i projekty integracyjne</dc:title>
  <dc:creator>Sony</dc:creator>
  <cp:lastModifiedBy>Aula</cp:lastModifiedBy>
  <cp:revision>76</cp:revision>
  <dcterms:created xsi:type="dcterms:W3CDTF">2016-10-20T12:21:14Z</dcterms:created>
  <dcterms:modified xsi:type="dcterms:W3CDTF">2017-12-19T10:33:39Z</dcterms:modified>
</cp:coreProperties>
</file>